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956B7-0E88-D6B8-6D59-4034CE1A8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37F7F6D-9DFC-569D-DB94-C2DC78812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A5DBD2-5A01-8F6B-EBF1-A5D89226B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F97E26-9A28-91F3-35F7-5D93E1272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A6BC0E-D082-F891-820D-E2B680794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05681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2B45C-E5B8-B8F9-B7E1-4DC69A85B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32D1C3-25C4-900D-13F4-CBDA7465E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0A1BC4-8ACD-12DF-576D-12548CE83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37EBCB-5656-7B9A-A122-C85619D0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F39183-3DDE-147F-FE49-89E8C6E0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8138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8FA7D41-594D-E18D-2A5A-D67FCD67A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9F87534-D90D-387A-A6F4-A53D9520B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5719AB-FABE-7F6C-F356-F01D80A8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B0C32E-7F1A-4810-171B-F47D1302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ADAF16-5522-E7EA-E3A0-3657B38F2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41014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70D2E-60FE-8278-ABBB-42B9F7B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9BA2BC-245D-3043-02CC-71D275374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A41711-F4EC-3FED-CC56-ED3E59BA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6EDFC0-C649-633B-74DF-6915EC9AD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14AD66-6474-59DC-68DD-D36EB05E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9657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355DD-3764-90D7-BCA3-D12F37B2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18C0C9-5735-15C9-2CFA-317398EE5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F4B4B9-0F33-F0E3-DAED-F44196BA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1B013D-14C6-568A-9A97-68AF73FEB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034073-E94E-5947-D49C-85879E4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1578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4823CC-4F32-89F6-F2B5-045850EA5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A4EEB6-B38A-5CFA-D002-15806D4E7E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E50455-95CF-BFD5-838A-B2ADFB092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8F990D-86A7-5C12-373B-34215F33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7FACD1-049B-4A0A-AF88-06D17E570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F8A261-2E77-9404-466E-624E24294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83431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DBBBE-245D-E09C-CE6A-FEA77820A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7C7840-3CBD-E5F0-8596-0220CB19F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C96ACA-0DE5-8F64-7ED3-41520C77A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BB4668-2638-3D8E-00E9-63236B827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E64532E-1790-FAC1-08A6-A543FC7294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13B1DB0-95B8-4868-C816-064CC13D7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D61FEE2-D2A7-3043-3E7C-424F9CE78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E8D5F3E-073D-AE08-D876-CB4731B0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1719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6F3D21-0649-63FB-559E-416761985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3876AC-9A23-8270-609B-D42C2C6D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0A9226-01B3-6A5D-53B1-565947BCE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316BB80-B7A4-8203-86BE-93B2260D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79102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9BF5B4-49CD-85BC-6776-B199FB065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3A760C-A02E-204B-C392-87E610A1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504416-F17C-C05E-D23D-6B4214FB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6980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CC4DD6-11E4-3CF6-0F1E-090F68F53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DD9B91-E72E-F076-49C7-02D6C5646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3DDB72-3E6C-629C-0D04-01DD57B55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A24371-65D3-D3DB-90CE-DEF97A5D5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F50524-30C8-0E76-F6E9-0A112DD6B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B4F452-B365-2A6C-493F-D2D77A74B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6682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8FD63-4492-5C84-2E4F-B2C1E892F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E8CB4D-DA7D-B085-B41D-23A547434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E9D00F-FEFC-5B56-E907-B5E61D201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6AA87A-7436-C401-CDD1-5EF39015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7A87B5-468D-062C-1DA5-98D385F0D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072871-29C9-F304-95B7-CD69715F9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9536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F8615D-FCE4-15B3-0F94-F8C5113F4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8D7FF1-357F-A26A-4EB3-5D514F7E7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A4DC52-2336-E85E-8CFF-9D67D6AE8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097693-5A64-49C8-8AE9-29AD860262AF}" type="datetimeFigureOut">
              <a:rPr lang="LID4096" smtClean="0"/>
              <a:t>04/13/2025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D4027C-4F06-A151-FE68-C33D1FAC42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1130CD-B265-8F7B-FAF6-2C90CBE6E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DAB4D1-171D-4838-A9C0-484C5E6B5D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35939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C5B99-73E2-4EEE-2A3B-31D2C32B4F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PaddleSOT3.0</a:t>
            </a:r>
            <a:endParaRPr lang="LID4096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B29EDB-172C-E6E4-90B3-0AF4AF918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部分功能测试报告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9011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D9445BD-ED75-DDA1-0659-A2F2DAA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缓存查找功能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FA3944A9-40E5-F61E-0A86-C741F6F5B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177" y="666728"/>
            <a:ext cx="437263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2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0B164-3957-8613-E27A-0F4D63417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变量追踪机制</a:t>
            </a:r>
            <a:r>
              <a:rPr lang="en-US" altLang="zh-CN" dirty="0"/>
              <a:t>Tracker</a:t>
            </a:r>
            <a:endParaRPr lang="LID4096" dirty="0"/>
          </a:p>
        </p:txBody>
      </p:sp>
      <p:pic>
        <p:nvPicPr>
          <p:cNvPr id="6" name="图片 5" descr="图示&#10;&#10;AI 生成的内容可能不正确。">
            <a:extLst>
              <a:ext uri="{FF2B5EF4-FFF2-40B4-BE49-F238E27FC236}">
                <a16:creationId xmlns:a16="http://schemas.microsoft.com/office/drawing/2014/main" id="{66680D2E-81A2-840B-F28B-7AA4C278B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479" y="1483391"/>
            <a:ext cx="5884350" cy="514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14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D901481-F0FA-69EB-C23D-929DDDA4C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执行模块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105" name="Group 410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106" name="Rectangle 410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7" name="Rectangle 410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8" name="Rectangle 410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10" name="Rectangle 410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2" name="Rectangle 411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0AFFF1-B017-B355-9FB8-19766C86B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22492" y="2181704"/>
            <a:ext cx="5536001" cy="243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86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9E5897-CE0A-C5DA-58BB-EB916EC9F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测试报告</a:t>
            </a:r>
            <a:endParaRPr lang="LID4096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4ABA3F-B630-B539-0580-EEE0E31F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测试结果和测试细节，请参见</a:t>
            </a:r>
            <a:r>
              <a:rPr lang="en-US" altLang="zh-CN" dirty="0"/>
              <a:t>《</a:t>
            </a:r>
            <a:r>
              <a:rPr lang="zh-CN" altLang="en-US" dirty="0"/>
              <a:t>测试报告</a:t>
            </a:r>
            <a:r>
              <a:rPr lang="en-US" altLang="zh-CN" dirty="0"/>
              <a:t>》docx</a:t>
            </a:r>
            <a:r>
              <a:rPr lang="zh-CN" altLang="en-US"/>
              <a:t>文件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22675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FB3271-DCFA-58A9-BD41-DC450EA5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PaddleSOT</a:t>
            </a:r>
            <a:r>
              <a:rPr lang="zh-CN" altLang="en-US" dirty="0"/>
              <a:t>功能概述</a:t>
            </a:r>
            <a:endParaRPr lang="LID4096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CBED6B-6AEA-8BEF-3F8C-1303A6CF0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Paddle </a:t>
            </a:r>
            <a:r>
              <a:rPr lang="zh-CN" altLang="en-US" dirty="0"/>
              <a:t>当前的动转静是基于 </a:t>
            </a:r>
            <a:r>
              <a:rPr lang="en-US" altLang="zh-CN" dirty="0"/>
              <a:t>AST Transformer </a:t>
            </a:r>
            <a:r>
              <a:rPr lang="zh-CN" altLang="en-US" dirty="0"/>
              <a:t>原理实现的。</a:t>
            </a:r>
            <a:r>
              <a:rPr lang="en-US" altLang="zh-CN" dirty="0"/>
              <a:t>AST </a:t>
            </a:r>
            <a:r>
              <a:rPr lang="zh-CN" altLang="en-US" dirty="0"/>
              <a:t>转写方案虽然具有高层级，易于转写的特性，但由于 </a:t>
            </a:r>
            <a:r>
              <a:rPr lang="en-US" altLang="zh-CN" dirty="0"/>
              <a:t>Python </a:t>
            </a:r>
            <a:r>
              <a:rPr lang="zh-CN" altLang="en-US" dirty="0"/>
              <a:t>是一门纯动态语言，以及 </a:t>
            </a:r>
            <a:r>
              <a:rPr lang="en-US" altLang="zh-CN" dirty="0"/>
              <a:t>Paddle </a:t>
            </a:r>
            <a:r>
              <a:rPr lang="zh-CN" altLang="en-US" dirty="0"/>
              <a:t>静态化数据表示能力的有限性，现在的 </a:t>
            </a:r>
            <a:r>
              <a:rPr lang="en-US" altLang="zh-CN" dirty="0"/>
              <a:t>AST</a:t>
            </a:r>
            <a:r>
              <a:rPr lang="zh-CN" altLang="en-US" dirty="0"/>
              <a:t>方案存在如下局限性：</a:t>
            </a:r>
          </a:p>
          <a:p>
            <a:endParaRPr lang="zh-CN" altLang="en-US" dirty="0"/>
          </a:p>
          <a:p>
            <a:r>
              <a:rPr lang="zh-CN" altLang="en-US" dirty="0"/>
              <a:t>难以处理动态和静态相互混合的场景。例如 </a:t>
            </a:r>
            <a:r>
              <a:rPr lang="en-US" altLang="zh-CN" dirty="0" err="1"/>
              <a:t>numpy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tensor </a:t>
            </a:r>
            <a:r>
              <a:rPr lang="zh-CN" altLang="en-US" dirty="0"/>
              <a:t>的互相转换，见样例代码；</a:t>
            </a:r>
          </a:p>
          <a:p>
            <a:r>
              <a:rPr lang="zh-CN" altLang="en-US" dirty="0"/>
              <a:t>控制流和容器的混合使用时有边界 </a:t>
            </a:r>
            <a:r>
              <a:rPr lang="en-US" altLang="zh-CN" dirty="0"/>
              <a:t>case</a:t>
            </a:r>
            <a:r>
              <a:rPr lang="zh-CN" altLang="en-US" dirty="0"/>
              <a:t>。经常出现解析出错或者是无法完全表示的情况；</a:t>
            </a:r>
          </a:p>
          <a:p>
            <a:r>
              <a:rPr lang="zh-CN" altLang="en-US" dirty="0"/>
              <a:t>无法支持组合算子场景 </a:t>
            </a:r>
            <a:r>
              <a:rPr lang="en-US" altLang="zh-CN" dirty="0"/>
              <a:t>-1 </a:t>
            </a:r>
            <a:r>
              <a:rPr lang="zh-CN" altLang="en-US" dirty="0"/>
              <a:t>的消除。例如 </a:t>
            </a:r>
            <a:r>
              <a:rPr lang="en-US" altLang="zh-CN" dirty="0"/>
              <a:t>mask </a:t>
            </a:r>
            <a:r>
              <a:rPr lang="zh-CN" altLang="en-US" dirty="0"/>
              <a:t>类算子，他们的</a:t>
            </a:r>
            <a:r>
              <a:rPr lang="en-US" altLang="zh-CN" dirty="0"/>
              <a:t>shape</a:t>
            </a:r>
            <a:r>
              <a:rPr lang="zh-CN" altLang="en-US" dirty="0"/>
              <a:t>不可推导，确定</a:t>
            </a:r>
            <a:r>
              <a:rPr lang="en-US" altLang="zh-CN" dirty="0"/>
              <a:t>shape</a:t>
            </a:r>
            <a:r>
              <a:rPr lang="zh-CN" altLang="en-US" dirty="0"/>
              <a:t>输入也会出现不确定</a:t>
            </a:r>
            <a:r>
              <a:rPr lang="en-US" altLang="zh-CN" dirty="0"/>
              <a:t>shape</a:t>
            </a:r>
            <a:r>
              <a:rPr lang="zh-CN" altLang="en-US" dirty="0"/>
              <a:t>输出。</a:t>
            </a:r>
          </a:p>
          <a:p>
            <a:r>
              <a:rPr lang="zh-CN" altLang="en-US" dirty="0"/>
              <a:t>这些长尾的 </a:t>
            </a:r>
            <a:r>
              <a:rPr lang="en-US" altLang="zh-CN" dirty="0"/>
              <a:t>case </a:t>
            </a:r>
            <a:r>
              <a:rPr lang="zh-CN" altLang="en-US" dirty="0"/>
              <a:t>虽然可以通过要求用户使用规范的做法来避免，但为了减少用户写动态图模型的「额外成本」，提升转静训练的成功率，我们希望给出一个子图 </a:t>
            </a:r>
            <a:r>
              <a:rPr lang="en-US" altLang="zh-CN" dirty="0"/>
              <a:t>Fallback </a:t>
            </a:r>
            <a:r>
              <a:rPr lang="zh-CN" altLang="en-US" dirty="0"/>
              <a:t>的方案 </a:t>
            </a:r>
            <a:r>
              <a:rPr lang="en-US" altLang="zh-CN" dirty="0"/>
              <a:t>—— </a:t>
            </a:r>
            <a:r>
              <a:rPr lang="en-US" altLang="zh-CN" dirty="0" err="1"/>
              <a:t>PaddleSOT</a:t>
            </a:r>
            <a:r>
              <a:rPr lang="zh-CN" altLang="en-US" dirty="0"/>
              <a:t>（即 </a:t>
            </a:r>
            <a:r>
              <a:rPr lang="en-US" altLang="zh-CN" dirty="0"/>
              <a:t>Paddle Symbolic Opcode Translator</a:t>
            </a:r>
            <a:r>
              <a:rPr lang="zh-CN" altLang="en-US" dirty="0"/>
              <a:t>）。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28336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DF96C9F-E3DA-ACCB-9DA7-5CD2176D7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PaddleSOT</a:t>
            </a:r>
            <a:r>
              <a:rPr lang="zh-CN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整体架构图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 descr="图形用户界面, 表格&#10;&#10;AI 生成的内容可能不正确。">
            <a:extLst>
              <a:ext uri="{FF2B5EF4-FFF2-40B4-BE49-F238E27FC236}">
                <a16:creationId xmlns:a16="http://schemas.microsoft.com/office/drawing/2014/main" id="{0D20ED7E-D086-6950-14EF-ED4E9DF68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16" y="1791991"/>
            <a:ext cx="6780700" cy="3271688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86E8E2EA-E0AC-554F-74B5-17B447C000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7291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AD14471-E50E-274B-4F99-C87DBDB4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PaddleSOT</a:t>
            </a:r>
            <a:r>
              <a:rPr lang="zh-CN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执行流程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4E4F3C7E-4CB1-EE51-EE80-2F21ED1AA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101" y="961812"/>
            <a:ext cx="7019197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64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013FD14-DA2B-19A5-2179-D8A8183AA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字节码模拟执行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形用户界面, 表格&#10;&#10;AI 生成的内容可能不正确。">
            <a:extLst>
              <a:ext uri="{FF2B5EF4-FFF2-40B4-BE49-F238E27FC236}">
                <a16:creationId xmlns:a16="http://schemas.microsoft.com/office/drawing/2014/main" id="{1273E878-CAB9-7E01-B5B3-310A545D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519128"/>
            <a:ext cx="7347537" cy="382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370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2601E-F9D1-A74C-CF45-D25BFFF94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914" y="2074363"/>
            <a:ext cx="2752354" cy="2709275"/>
          </a:xfrm>
          <a:prstGeom prst="rect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CN" alt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函数</a:t>
            </a:r>
            <a:r>
              <a:rPr lang="en-US" altLang="zh-CN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inline</a:t>
            </a:r>
            <a:r>
              <a:rPr lang="zh-CN" alt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调用</a:t>
            </a:r>
            <a:endParaRPr lang="en-US" sz="2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C69563A3-ADD5-410E-97DA-188D651D4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665" y="1328242"/>
            <a:ext cx="6804078" cy="420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032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5D94C1-047C-1F7F-1F15-DA51C862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914" y="2074363"/>
            <a:ext cx="2752354" cy="2709275"/>
          </a:xfrm>
          <a:prstGeom prst="rect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Fallback</a:t>
            </a:r>
            <a:r>
              <a:rPr lang="zh-CN" alt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逻辑</a:t>
            </a:r>
            <a:endParaRPr lang="en-US" sz="2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7625A4F6-8A07-5871-05BF-6DA101846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262" y="1196921"/>
            <a:ext cx="5190883" cy="446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10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DE6A280-E763-1D7E-F4B6-9BFDD9F51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CN" alt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转写后的字节码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5295C0BD-B844-0B64-B6E0-6F410D52C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532" y="1675227"/>
            <a:ext cx="9710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180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603D502-B6BA-4039-564F-8A5BEA12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未定义行为的处理</a:t>
            </a:r>
            <a:endParaRPr lang="en-US" sz="5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EB27A593-7051-59A1-47C7-182530163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030" y="1845426"/>
            <a:ext cx="9780886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2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244</Words>
  <Application>Microsoft Office PowerPoint</Application>
  <PresentationFormat>宽屏</PresentationFormat>
  <Paragraphs>21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主题​​</vt:lpstr>
      <vt:lpstr>PaddleSOT3.0</vt:lpstr>
      <vt:lpstr>PaddleSOT功能概述</vt:lpstr>
      <vt:lpstr>PaddleSOT整体架构图</vt:lpstr>
      <vt:lpstr>PaddleSOT执行流程</vt:lpstr>
      <vt:lpstr>字节码模拟执行</vt:lpstr>
      <vt:lpstr>函数inline调用</vt:lpstr>
      <vt:lpstr>Fallback逻辑</vt:lpstr>
      <vt:lpstr>转写后的字节码</vt:lpstr>
      <vt:lpstr>未定义行为的处理</vt:lpstr>
      <vt:lpstr>缓存查找功能</vt:lpstr>
      <vt:lpstr>变量追踪机制Tracker</vt:lpstr>
      <vt:lpstr>执行模块</vt:lpstr>
      <vt:lpstr>测试报告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Stain Golden</dc:creator>
  <cp:lastModifiedBy>Stain Golden</cp:lastModifiedBy>
  <cp:revision>1</cp:revision>
  <dcterms:created xsi:type="dcterms:W3CDTF">2025-04-13T12:37:09Z</dcterms:created>
  <dcterms:modified xsi:type="dcterms:W3CDTF">2025-04-13T13:44:55Z</dcterms:modified>
</cp:coreProperties>
</file>

<file path=docProps/thumbnail.jpeg>
</file>